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3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EDB4-5D74-4F7E-90E6-2C14557525E6}" type="datetimeFigureOut">
              <a:rPr lang="nl-NL" smtClean="0"/>
              <a:t>17-2-2013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943E-5FC0-4428-A5FE-EC5762693A1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EDB4-5D74-4F7E-90E6-2C14557525E6}" type="datetimeFigureOut">
              <a:rPr lang="nl-NL" smtClean="0"/>
              <a:t>17-2-2013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943E-5FC0-4428-A5FE-EC5762693A1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EDB4-5D74-4F7E-90E6-2C14557525E6}" type="datetimeFigureOut">
              <a:rPr lang="nl-NL" smtClean="0"/>
              <a:t>17-2-2013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943E-5FC0-4428-A5FE-EC5762693A1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EDB4-5D74-4F7E-90E6-2C14557525E6}" type="datetimeFigureOut">
              <a:rPr lang="nl-NL" smtClean="0"/>
              <a:t>17-2-2013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943E-5FC0-4428-A5FE-EC5762693A1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EDB4-5D74-4F7E-90E6-2C14557525E6}" type="datetimeFigureOut">
              <a:rPr lang="nl-NL" smtClean="0"/>
              <a:t>17-2-2013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943E-5FC0-4428-A5FE-EC5762693A1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EDB4-5D74-4F7E-90E6-2C14557525E6}" type="datetimeFigureOut">
              <a:rPr lang="nl-NL" smtClean="0"/>
              <a:t>17-2-2013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943E-5FC0-4428-A5FE-EC5762693A1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EDB4-5D74-4F7E-90E6-2C14557525E6}" type="datetimeFigureOut">
              <a:rPr lang="nl-NL" smtClean="0"/>
              <a:t>17-2-2013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943E-5FC0-4428-A5FE-EC5762693A1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EDB4-5D74-4F7E-90E6-2C14557525E6}" type="datetimeFigureOut">
              <a:rPr lang="nl-NL" smtClean="0"/>
              <a:t>17-2-2013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943E-5FC0-4428-A5FE-EC5762693A1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EDB4-5D74-4F7E-90E6-2C14557525E6}" type="datetimeFigureOut">
              <a:rPr lang="nl-NL" smtClean="0"/>
              <a:t>17-2-2013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943E-5FC0-4428-A5FE-EC5762693A1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EDB4-5D74-4F7E-90E6-2C14557525E6}" type="datetimeFigureOut">
              <a:rPr lang="nl-NL" smtClean="0"/>
              <a:t>17-2-2013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943E-5FC0-4428-A5FE-EC5762693A1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EDB4-5D74-4F7E-90E6-2C14557525E6}" type="datetimeFigureOut">
              <a:rPr lang="nl-NL" smtClean="0"/>
              <a:t>17-2-2013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943E-5FC0-4428-A5FE-EC5762693A1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EEDB4-5D74-4F7E-90E6-2C14557525E6}" type="datetimeFigureOut">
              <a:rPr lang="nl-NL" smtClean="0"/>
              <a:t>17-2-2013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C943E-5FC0-4428-A5FE-EC5762693A1A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3"/>
          <p:cNvSpPr txBox="1">
            <a:spLocks/>
          </p:cNvSpPr>
          <p:nvPr/>
        </p:nvSpPr>
        <p:spPr>
          <a:xfrm>
            <a:off x="683568" y="476673"/>
            <a:ext cx="7772400" cy="79208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400" b="1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à/de+ bepaald lidwoord</a:t>
            </a:r>
            <a:endParaRPr kumimoji="0" lang="nl-NL" sz="44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Ondertitel 4"/>
          <p:cNvSpPr txBox="1">
            <a:spLocks/>
          </p:cNvSpPr>
          <p:nvPr/>
        </p:nvSpPr>
        <p:spPr>
          <a:xfrm>
            <a:off x="683568" y="1484784"/>
            <a:ext cx="7776864" cy="475252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à</a:t>
            </a:r>
            <a:r>
              <a:rPr kumimoji="0" lang="nl-N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</a:t>
            </a:r>
            <a:r>
              <a:rPr lang="nl-NL" sz="3200" dirty="0" smtClean="0"/>
              <a:t>in, naar, van, op, aan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b="1" dirty="0" smtClean="0">
                <a:solidFill>
                  <a:srgbClr val="FF0000"/>
                </a:solidFill>
              </a:rPr>
              <a:t>de</a:t>
            </a:r>
            <a:r>
              <a:rPr lang="nl-NL" sz="3200" b="1" dirty="0" smtClean="0"/>
              <a:t>				</a:t>
            </a:r>
            <a:r>
              <a:rPr lang="nl-NL" sz="3200" dirty="0" smtClean="0"/>
              <a:t>van, uit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b="1" dirty="0" smtClean="0">
                <a:solidFill>
                  <a:srgbClr val="FF0000"/>
                </a:solidFill>
              </a:rPr>
              <a:t>bepaald lidwoord	</a:t>
            </a:r>
            <a:r>
              <a:rPr lang="nl-NL" sz="3200" dirty="0" err="1" smtClean="0"/>
              <a:t>le</a:t>
            </a:r>
            <a:r>
              <a:rPr lang="nl-NL" sz="3200" dirty="0" smtClean="0"/>
              <a:t>, la, l’, les</a:t>
            </a:r>
            <a:endParaRPr lang="nl-NL" sz="3200" b="1" dirty="0" smtClean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ndertitel 4"/>
          <p:cNvSpPr txBox="1">
            <a:spLocks/>
          </p:cNvSpPr>
          <p:nvPr/>
        </p:nvSpPr>
        <p:spPr>
          <a:xfrm>
            <a:off x="683568" y="476672"/>
            <a:ext cx="7776864" cy="576064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Als het voorzetsel </a:t>
            </a:r>
            <a:r>
              <a:rPr lang="nl-NL" sz="3200" b="1" i="1" dirty="0" smtClean="0"/>
              <a:t>à</a:t>
            </a:r>
            <a:r>
              <a:rPr lang="nl-NL" sz="3200" dirty="0" smtClean="0"/>
              <a:t> of </a:t>
            </a:r>
            <a:r>
              <a:rPr lang="nl-NL" sz="3200" b="1" i="1" dirty="0" smtClean="0"/>
              <a:t>de</a:t>
            </a:r>
            <a:r>
              <a:rPr lang="nl-NL" sz="3200" dirty="0" smtClean="0"/>
              <a:t> wordt gevolgd door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een bepaald lidwoord, verandert dit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voorzetsel soms.</a:t>
            </a:r>
            <a:endParaRPr kumimoji="0" lang="nl-NL" sz="32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à</a:t>
            </a:r>
            <a:r>
              <a:rPr kumimoji="0" lang="nl-NL" sz="32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</a:t>
            </a:r>
            <a:r>
              <a:rPr kumimoji="0" lang="nl-NL" sz="320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</a:t>
            </a:r>
            <a:r>
              <a:rPr kumimoji="0" lang="nl-NL" sz="32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= 	</a:t>
            </a:r>
            <a:r>
              <a:rPr kumimoji="0" lang="nl-NL" sz="3200" b="1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noProof="0" dirty="0" smtClean="0"/>
              <a:t>à + la		=	</a:t>
            </a:r>
            <a:r>
              <a:rPr lang="nl-NL" sz="3200" b="1" noProof="0" dirty="0" smtClean="0">
                <a:solidFill>
                  <a:srgbClr val="FF0000"/>
                </a:solidFill>
              </a:rPr>
              <a:t>à la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à</a:t>
            </a:r>
            <a:r>
              <a:rPr kumimoji="0" lang="nl-NL" sz="3200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l’		=</a:t>
            </a:r>
            <a:r>
              <a:rPr kumimoji="0" lang="nl-NL" sz="3200" strike="noStrike" kern="1200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nl-NL" sz="3200" b="1" strike="noStrike" kern="1200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à l’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baseline="0" noProof="0" dirty="0" smtClean="0"/>
              <a:t>à + les	=	</a:t>
            </a:r>
            <a:r>
              <a:rPr lang="nl-NL" sz="3200" b="1" baseline="0" noProof="0" dirty="0" err="1" smtClean="0">
                <a:solidFill>
                  <a:srgbClr val="FF0000"/>
                </a:solidFill>
              </a:rPr>
              <a:t>aux</a:t>
            </a:r>
            <a:endParaRPr lang="nl-NL" sz="3200" b="1" baseline="0" noProof="0" dirty="0" smtClean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strike="noStrike" kern="1200" cap="none" spc="0" normalizeH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4"/>
          <p:cNvSpPr txBox="1">
            <a:spLocks/>
          </p:cNvSpPr>
          <p:nvPr/>
        </p:nvSpPr>
        <p:spPr>
          <a:xfrm>
            <a:off x="683568" y="476672"/>
            <a:ext cx="7776864" cy="576064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voorbeelden</a:t>
            </a:r>
          </a:p>
          <a:p>
            <a:pPr marL="342900" lvl="0" indent="-342900">
              <a:spcBef>
                <a:spcPct val="20000"/>
              </a:spcBef>
            </a:pPr>
            <a:r>
              <a:rPr lang="nl-NL" sz="3200" dirty="0" smtClean="0"/>
              <a:t>Ik ga </a:t>
            </a:r>
            <a:r>
              <a:rPr lang="nl-NL" sz="3200" b="1" dirty="0" smtClean="0"/>
              <a:t>naar</a:t>
            </a:r>
            <a:r>
              <a:rPr lang="nl-NL" sz="3200" dirty="0" smtClean="0"/>
              <a:t> de middelbare school.</a:t>
            </a:r>
            <a:endParaRPr kumimoji="0" lang="nl-NL" sz="320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	</a:t>
            </a:r>
            <a:r>
              <a:rPr kumimoji="0" lang="nl-NL" sz="3200" i="1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 </a:t>
            </a:r>
            <a:r>
              <a:rPr kumimoji="0" lang="nl-NL" sz="3200" i="1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vais</a:t>
            </a:r>
            <a:r>
              <a:rPr kumimoji="0" lang="nl-NL" sz="3200" i="1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nl-NL" sz="3200" b="1" i="1" dirty="0" smtClean="0">
                <a:solidFill>
                  <a:srgbClr val="FF0000"/>
                </a:solidFill>
              </a:rPr>
              <a:t>au</a:t>
            </a:r>
            <a:r>
              <a:rPr lang="nl-NL" sz="3200" i="1" dirty="0" smtClean="0"/>
              <a:t> </a:t>
            </a:r>
            <a:r>
              <a:rPr lang="nl-NL" sz="3200" i="1" dirty="0" err="1" smtClean="0"/>
              <a:t>collège</a:t>
            </a:r>
            <a:r>
              <a:rPr lang="nl-NL" sz="3200" i="1" dirty="0" smtClean="0"/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Jij eet </a:t>
            </a:r>
            <a:r>
              <a:rPr lang="nl-NL" sz="3200" b="1" dirty="0" smtClean="0"/>
              <a:t>in</a:t>
            </a:r>
            <a:r>
              <a:rPr lang="nl-NL" sz="3200" dirty="0" smtClean="0"/>
              <a:t> de kantine.</a:t>
            </a:r>
            <a:endParaRPr lang="nl-NL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					</a:t>
            </a:r>
            <a:r>
              <a:rPr lang="nl-NL" sz="3200" i="1" dirty="0" err="1" smtClean="0"/>
              <a:t>Tu</a:t>
            </a:r>
            <a:r>
              <a:rPr lang="nl-NL" sz="3200" i="1" dirty="0" smtClean="0"/>
              <a:t> </a:t>
            </a:r>
            <a:r>
              <a:rPr lang="nl-NL" sz="3200" i="1" dirty="0" err="1" smtClean="0"/>
              <a:t>manges</a:t>
            </a:r>
            <a:r>
              <a:rPr lang="nl-NL" sz="3200" i="1" dirty="0" smtClean="0"/>
              <a:t> </a:t>
            </a:r>
            <a:r>
              <a:rPr lang="nl-NL" sz="3200" b="1" i="1" dirty="0" smtClean="0">
                <a:solidFill>
                  <a:srgbClr val="FF0000"/>
                </a:solidFill>
              </a:rPr>
              <a:t>à </a:t>
            </a:r>
            <a:r>
              <a:rPr lang="nl-NL" sz="3200" b="1" i="1" dirty="0" smtClean="0">
                <a:solidFill>
                  <a:srgbClr val="FF0000"/>
                </a:solidFill>
              </a:rPr>
              <a:t>la</a:t>
            </a:r>
            <a:r>
              <a:rPr lang="nl-NL" sz="3200" i="1" dirty="0" smtClean="0">
                <a:solidFill>
                  <a:srgbClr val="FF0000"/>
                </a:solidFill>
              </a:rPr>
              <a:t> </a:t>
            </a:r>
            <a:r>
              <a:rPr lang="nl-NL" sz="3200" i="1" dirty="0" err="1" smtClean="0"/>
              <a:t>cantine</a:t>
            </a:r>
            <a:r>
              <a:rPr lang="nl-NL" sz="3200" i="1" dirty="0" smtClean="0"/>
              <a:t>.</a:t>
            </a:r>
            <a:endParaRPr lang="nl-NL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Hij </a:t>
            </a:r>
            <a:r>
              <a:rPr lang="nl-NL" sz="3200" dirty="0" smtClean="0"/>
              <a:t>zit </a:t>
            </a:r>
            <a:r>
              <a:rPr lang="nl-NL" sz="3200" b="1" dirty="0" smtClean="0"/>
              <a:t>op</a:t>
            </a:r>
            <a:r>
              <a:rPr lang="nl-NL" sz="3200" dirty="0" smtClean="0"/>
              <a:t> de </a:t>
            </a:r>
            <a:r>
              <a:rPr lang="nl-NL" sz="3200" dirty="0" smtClean="0"/>
              <a:t>basisschool.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i="1" dirty="0" smtClean="0"/>
              <a:t>				      	 </a:t>
            </a:r>
            <a:r>
              <a:rPr lang="nl-NL" sz="3200" i="1" dirty="0" err="1" smtClean="0"/>
              <a:t>Il</a:t>
            </a:r>
            <a:r>
              <a:rPr lang="nl-NL" sz="3200" i="1" dirty="0" smtClean="0"/>
              <a:t> </a:t>
            </a:r>
            <a:r>
              <a:rPr lang="nl-NL" sz="3200" i="1" dirty="0" smtClean="0"/>
              <a:t>est </a:t>
            </a:r>
            <a:r>
              <a:rPr lang="nl-NL" sz="3200" b="1" i="1" dirty="0" smtClean="0">
                <a:solidFill>
                  <a:srgbClr val="FF0000"/>
                </a:solidFill>
              </a:rPr>
              <a:t>à </a:t>
            </a:r>
            <a:r>
              <a:rPr lang="nl-NL" sz="3200" b="1" i="1" dirty="0" err="1" smtClean="0">
                <a:solidFill>
                  <a:srgbClr val="FF0000"/>
                </a:solidFill>
              </a:rPr>
              <a:t>l’</a:t>
            </a:r>
            <a:r>
              <a:rPr lang="nl-NL" sz="3200" i="1" dirty="0" err="1" smtClean="0"/>
              <a:t>école</a:t>
            </a:r>
            <a:r>
              <a:rPr lang="nl-NL" sz="3200" i="1" dirty="0" smtClean="0"/>
              <a:t> primaire.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Zij geeft de cijfers </a:t>
            </a:r>
            <a:r>
              <a:rPr lang="nl-NL" sz="3200" b="1" dirty="0" smtClean="0"/>
              <a:t>aan</a:t>
            </a:r>
            <a:r>
              <a:rPr lang="nl-NL" sz="3200" dirty="0" smtClean="0"/>
              <a:t> de leerlingen.</a:t>
            </a:r>
            <a:endParaRPr lang="nl-NL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	</a:t>
            </a:r>
            <a:r>
              <a:rPr lang="nl-NL" sz="3200" dirty="0"/>
              <a:t>	</a:t>
            </a:r>
            <a:r>
              <a:rPr lang="nl-NL" sz="3200" dirty="0" smtClean="0"/>
              <a:t>	</a:t>
            </a:r>
            <a:r>
              <a:rPr lang="nl-NL" sz="3200" dirty="0"/>
              <a:t> </a:t>
            </a:r>
            <a:r>
              <a:rPr lang="nl-NL" sz="3200" dirty="0" smtClean="0"/>
              <a:t>     </a:t>
            </a:r>
            <a:r>
              <a:rPr lang="nl-NL" sz="3200" i="1" dirty="0" err="1" smtClean="0"/>
              <a:t>Elle</a:t>
            </a:r>
            <a:r>
              <a:rPr lang="nl-NL" sz="3200" i="1" dirty="0" smtClean="0"/>
              <a:t> </a:t>
            </a:r>
            <a:r>
              <a:rPr lang="nl-NL" sz="3200" i="1" dirty="0" err="1" smtClean="0"/>
              <a:t>donne</a:t>
            </a:r>
            <a:r>
              <a:rPr lang="nl-NL" sz="3200" i="1" dirty="0" smtClean="0"/>
              <a:t> les </a:t>
            </a:r>
            <a:r>
              <a:rPr lang="nl-NL" sz="3200" i="1" dirty="0" err="1" smtClean="0"/>
              <a:t>notes</a:t>
            </a:r>
            <a:r>
              <a:rPr lang="nl-NL" sz="3200" i="1" dirty="0" smtClean="0"/>
              <a:t> </a:t>
            </a:r>
            <a:r>
              <a:rPr lang="nl-NL" sz="3200" b="1" i="1" dirty="0" err="1" smtClean="0">
                <a:solidFill>
                  <a:srgbClr val="FF0000"/>
                </a:solidFill>
              </a:rPr>
              <a:t>aux</a:t>
            </a:r>
            <a:r>
              <a:rPr lang="nl-NL" sz="3200" i="1" dirty="0" smtClean="0"/>
              <a:t> </a:t>
            </a:r>
            <a:r>
              <a:rPr lang="nl-NL" sz="3200" i="1" dirty="0" err="1" smtClean="0"/>
              <a:t>élèves</a:t>
            </a:r>
            <a:r>
              <a:rPr lang="nl-NL" sz="3200" i="1" dirty="0" smtClean="0"/>
              <a:t>.</a:t>
            </a:r>
            <a:endParaRPr lang="nl-NL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	</a:t>
            </a:r>
            <a:endParaRPr kumimoji="0" lang="nl-NL" sz="3200" strike="noStrike" kern="1200" cap="none" spc="0" normalizeH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ndertitel 4"/>
          <p:cNvSpPr txBox="1">
            <a:spLocks/>
          </p:cNvSpPr>
          <p:nvPr/>
        </p:nvSpPr>
        <p:spPr>
          <a:xfrm>
            <a:off x="683568" y="476672"/>
            <a:ext cx="7776864" cy="576064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de</a:t>
            </a:r>
            <a:r>
              <a:rPr kumimoji="0" lang="nl-NL" sz="32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</a:t>
            </a:r>
            <a:r>
              <a:rPr kumimoji="0" lang="nl-NL" sz="320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</a:t>
            </a:r>
            <a:r>
              <a:rPr kumimoji="0" lang="nl-NL" sz="32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nl-NL" sz="32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kumimoji="0" lang="nl-NL" sz="32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nl-NL" sz="3200" b="1" dirty="0">
                <a:solidFill>
                  <a:srgbClr val="FF0000"/>
                </a:solidFill>
              </a:rPr>
              <a:t>d</a:t>
            </a:r>
            <a:r>
              <a:rPr kumimoji="0" lang="nl-NL" sz="3200" b="1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</a:t>
            </a:r>
            <a:endParaRPr kumimoji="0" lang="nl-NL" sz="3200" b="1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de</a:t>
            </a:r>
            <a:r>
              <a:rPr lang="nl-NL" sz="3200" noProof="0" dirty="0" smtClean="0"/>
              <a:t> </a:t>
            </a:r>
            <a:r>
              <a:rPr lang="nl-NL" sz="3200" noProof="0" dirty="0" smtClean="0"/>
              <a:t>+ la	</a:t>
            </a:r>
            <a:r>
              <a:rPr lang="nl-NL" sz="3200" noProof="0" dirty="0" smtClean="0"/>
              <a:t>=</a:t>
            </a:r>
            <a:r>
              <a:rPr lang="nl-NL" sz="3200" noProof="0" dirty="0" smtClean="0"/>
              <a:t>	</a:t>
            </a:r>
            <a:r>
              <a:rPr lang="nl-NL" sz="3200" b="1" dirty="0" smtClean="0">
                <a:solidFill>
                  <a:srgbClr val="FF0000"/>
                </a:solidFill>
              </a:rPr>
              <a:t>de</a:t>
            </a:r>
            <a:r>
              <a:rPr lang="nl-NL" sz="3200" b="1" noProof="0" dirty="0" smtClean="0">
                <a:solidFill>
                  <a:srgbClr val="FF0000"/>
                </a:solidFill>
              </a:rPr>
              <a:t> </a:t>
            </a:r>
            <a:r>
              <a:rPr lang="nl-NL" sz="3200" b="1" noProof="0" dirty="0" smtClean="0">
                <a:solidFill>
                  <a:srgbClr val="FF0000"/>
                </a:solidFill>
              </a:rPr>
              <a:t>la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de</a:t>
            </a:r>
            <a:r>
              <a:rPr kumimoji="0" lang="nl-NL" sz="3200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l’	</a:t>
            </a:r>
            <a:r>
              <a:rPr kumimoji="0" lang="nl-NL" sz="3200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nl-NL" sz="3200" strike="noStrike" kern="1200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nl-NL" sz="3200" b="1" dirty="0" smtClean="0">
                <a:solidFill>
                  <a:srgbClr val="FF0000"/>
                </a:solidFill>
              </a:rPr>
              <a:t>de</a:t>
            </a:r>
            <a:r>
              <a:rPr kumimoji="0" lang="nl-NL" sz="3200" b="1" strike="noStrike" kern="1200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1" strike="noStrike" kern="1200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de</a:t>
            </a:r>
            <a:r>
              <a:rPr lang="nl-NL" sz="3200" baseline="0" noProof="0" dirty="0" smtClean="0"/>
              <a:t> </a:t>
            </a:r>
            <a:r>
              <a:rPr lang="nl-NL" sz="3200" baseline="0" noProof="0" dirty="0" smtClean="0"/>
              <a:t>+ les	=	</a:t>
            </a:r>
            <a:r>
              <a:rPr lang="nl-NL" sz="3200" b="1" dirty="0" smtClean="0">
                <a:solidFill>
                  <a:srgbClr val="FF0000"/>
                </a:solidFill>
              </a:rPr>
              <a:t>des</a:t>
            </a:r>
            <a:endParaRPr lang="nl-NL" sz="3200" b="1" baseline="0" noProof="0" dirty="0" smtClean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strike="noStrike" kern="1200" cap="none" spc="0" normalizeH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4"/>
          <p:cNvSpPr txBox="1">
            <a:spLocks/>
          </p:cNvSpPr>
          <p:nvPr/>
        </p:nvSpPr>
        <p:spPr>
          <a:xfrm>
            <a:off x="683568" y="476672"/>
            <a:ext cx="7776864" cy="576064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voorbeelden</a:t>
            </a:r>
          </a:p>
          <a:p>
            <a:pPr marL="342900" lvl="0" indent="-342900">
              <a:spcBef>
                <a:spcPct val="20000"/>
              </a:spcBef>
            </a:pPr>
            <a:r>
              <a:rPr lang="nl-NL" sz="3200" dirty="0" smtClean="0"/>
              <a:t>De vriend </a:t>
            </a:r>
            <a:r>
              <a:rPr lang="nl-NL" sz="3200" b="1" dirty="0" smtClean="0"/>
              <a:t>van</a:t>
            </a:r>
            <a:r>
              <a:rPr lang="nl-NL" sz="3200" dirty="0" smtClean="0"/>
              <a:t> de jongen.</a:t>
            </a:r>
            <a:endParaRPr kumimoji="0" lang="nl-NL" sz="320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     </a:t>
            </a:r>
            <a:r>
              <a:rPr kumimoji="0" lang="nl-NL" sz="3200" i="1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</a:t>
            </a:r>
            <a:r>
              <a:rPr kumimoji="0" lang="nl-NL" sz="3200" i="1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i="1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copain</a:t>
            </a:r>
            <a:r>
              <a:rPr kumimoji="0" lang="nl-NL" sz="3200" i="1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nl-NL" sz="3200" b="1" i="1" dirty="0">
                <a:solidFill>
                  <a:srgbClr val="FF0000"/>
                </a:solidFill>
              </a:rPr>
              <a:t>d</a:t>
            </a:r>
            <a:r>
              <a:rPr lang="nl-NL" sz="3200" b="1" i="1" dirty="0" smtClean="0">
                <a:solidFill>
                  <a:srgbClr val="FF0000"/>
                </a:solidFill>
              </a:rPr>
              <a:t>u</a:t>
            </a:r>
            <a:r>
              <a:rPr lang="nl-NL" sz="3200" i="1" dirty="0" smtClean="0"/>
              <a:t> </a:t>
            </a:r>
            <a:r>
              <a:rPr lang="nl-NL" sz="3200" i="1" dirty="0" err="1" smtClean="0"/>
              <a:t>garçon</a:t>
            </a:r>
            <a:r>
              <a:rPr lang="nl-NL" sz="3200" i="1" dirty="0" smtClean="0"/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De vriendin </a:t>
            </a:r>
            <a:r>
              <a:rPr lang="nl-NL" sz="3200" b="1" dirty="0" smtClean="0"/>
              <a:t>van</a:t>
            </a:r>
            <a:r>
              <a:rPr lang="nl-NL" sz="3200" dirty="0" smtClean="0"/>
              <a:t> het meisje.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    </a:t>
            </a:r>
            <a:r>
              <a:rPr lang="nl-NL" sz="3200" dirty="0" smtClean="0"/>
              <a:t>				       </a:t>
            </a:r>
            <a:r>
              <a:rPr lang="nl-NL" sz="3200" i="1" dirty="0" smtClean="0"/>
              <a:t>La </a:t>
            </a:r>
            <a:r>
              <a:rPr lang="nl-NL" sz="3200" i="1" dirty="0" err="1" smtClean="0"/>
              <a:t>copine</a:t>
            </a:r>
            <a:r>
              <a:rPr lang="nl-NL" sz="3200" i="1" dirty="0" smtClean="0"/>
              <a:t> </a:t>
            </a:r>
            <a:r>
              <a:rPr lang="nl-NL" sz="3200" b="1" i="1" dirty="0" smtClean="0">
                <a:solidFill>
                  <a:srgbClr val="FF0000"/>
                </a:solidFill>
              </a:rPr>
              <a:t>de la</a:t>
            </a:r>
            <a:r>
              <a:rPr lang="nl-NL" sz="3200" i="1" dirty="0" smtClean="0">
                <a:solidFill>
                  <a:srgbClr val="FF0000"/>
                </a:solidFill>
              </a:rPr>
              <a:t> </a:t>
            </a:r>
            <a:r>
              <a:rPr lang="nl-NL" sz="3200" i="1" dirty="0" err="1" smtClean="0"/>
              <a:t>fille</a:t>
            </a:r>
            <a:r>
              <a:rPr lang="nl-NL" sz="3200" i="1" dirty="0" smtClean="0"/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De kantine </a:t>
            </a:r>
            <a:r>
              <a:rPr lang="nl-NL" sz="3200" b="1" dirty="0" smtClean="0"/>
              <a:t>van</a:t>
            </a:r>
            <a:r>
              <a:rPr lang="nl-NL" sz="3200" dirty="0" smtClean="0"/>
              <a:t> de school.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i="1" dirty="0" smtClean="0"/>
              <a:t>				      	     La </a:t>
            </a:r>
            <a:r>
              <a:rPr lang="nl-NL" sz="3200" i="1" dirty="0" err="1" smtClean="0"/>
              <a:t>cantine</a:t>
            </a:r>
            <a:r>
              <a:rPr lang="nl-NL" sz="3200" i="1" dirty="0" smtClean="0"/>
              <a:t> </a:t>
            </a:r>
            <a:r>
              <a:rPr lang="nl-NL" sz="3200" b="1" i="1" dirty="0" smtClean="0">
                <a:solidFill>
                  <a:srgbClr val="FF0000"/>
                </a:solidFill>
              </a:rPr>
              <a:t>de </a:t>
            </a:r>
            <a:r>
              <a:rPr lang="nl-NL" sz="3200" b="1" i="1" dirty="0" err="1" smtClean="0">
                <a:solidFill>
                  <a:srgbClr val="FF0000"/>
                </a:solidFill>
              </a:rPr>
              <a:t>l’</a:t>
            </a:r>
            <a:r>
              <a:rPr lang="nl-NL" sz="3200" i="1" dirty="0" err="1" smtClean="0"/>
              <a:t>école</a:t>
            </a:r>
            <a:r>
              <a:rPr lang="nl-NL" sz="3200" i="1" dirty="0" smtClean="0"/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De brief </a:t>
            </a:r>
            <a:r>
              <a:rPr lang="nl-NL" sz="3200" b="1" dirty="0" smtClean="0"/>
              <a:t>van</a:t>
            </a:r>
            <a:r>
              <a:rPr lang="nl-NL" sz="3200" dirty="0" smtClean="0"/>
              <a:t> de ouders.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			</a:t>
            </a:r>
            <a:r>
              <a:rPr lang="nl-NL" sz="3200" dirty="0" smtClean="0"/>
              <a:t>                        </a:t>
            </a:r>
            <a:r>
              <a:rPr lang="nl-NL" sz="3200" i="1" dirty="0" smtClean="0"/>
              <a:t>La </a:t>
            </a:r>
            <a:r>
              <a:rPr lang="nl-NL" sz="3200" i="1" dirty="0" err="1" smtClean="0"/>
              <a:t>lettre</a:t>
            </a:r>
            <a:r>
              <a:rPr lang="nl-NL" sz="3200" i="1" dirty="0" smtClean="0"/>
              <a:t> </a:t>
            </a:r>
            <a:r>
              <a:rPr lang="nl-NL" sz="3200" b="1" i="1" dirty="0" smtClean="0">
                <a:solidFill>
                  <a:srgbClr val="FF0000"/>
                </a:solidFill>
              </a:rPr>
              <a:t>des</a:t>
            </a:r>
            <a:r>
              <a:rPr lang="nl-NL" sz="3200" i="1" dirty="0" smtClean="0"/>
              <a:t> </a:t>
            </a:r>
            <a:r>
              <a:rPr lang="nl-NL" sz="3200" i="1" dirty="0" err="1" smtClean="0"/>
              <a:t>parents</a:t>
            </a:r>
            <a:r>
              <a:rPr lang="nl-NL" sz="3200" i="1" dirty="0" smtClean="0"/>
              <a:t>.</a:t>
            </a:r>
            <a:endParaRPr lang="nl-NL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	</a:t>
            </a:r>
            <a:endParaRPr kumimoji="0" lang="nl-NL" sz="3200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ndertitel 4"/>
          <p:cNvSpPr txBox="1">
            <a:spLocks/>
          </p:cNvSpPr>
          <p:nvPr/>
        </p:nvSpPr>
        <p:spPr>
          <a:xfrm>
            <a:off x="683568" y="476672"/>
            <a:ext cx="7776864" cy="576064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b="1" dirty="0" smtClean="0">
                <a:solidFill>
                  <a:srgbClr val="FF0000"/>
                </a:solidFill>
              </a:rPr>
              <a:t>Let op!</a:t>
            </a:r>
            <a:endParaRPr kumimoji="0" lang="nl-NL" sz="3200" b="1" i="0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Bij (plaats)namen</a:t>
            </a:r>
            <a:r>
              <a:rPr kumimoji="0" lang="nl-NL" sz="32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gebruik je </a:t>
            </a:r>
            <a:r>
              <a:rPr kumimoji="0" lang="nl-NL" sz="3200" b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alleen</a:t>
            </a:r>
            <a:r>
              <a:rPr kumimoji="0" lang="nl-NL" sz="32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het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voorzetsel </a:t>
            </a:r>
            <a:r>
              <a:rPr lang="nl-NL" sz="3200" b="1" i="1" dirty="0" smtClean="0"/>
              <a:t>de</a:t>
            </a:r>
            <a:r>
              <a:rPr lang="nl-NL" sz="3200" dirty="0" smtClean="0"/>
              <a:t> of </a:t>
            </a:r>
            <a:r>
              <a:rPr lang="nl-NL" sz="3200" b="1" i="1" dirty="0"/>
              <a:t>à</a:t>
            </a:r>
            <a:r>
              <a:rPr lang="nl-NL" sz="3200" dirty="0" smtClean="0"/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dirty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nl-NL" sz="3200" dirty="0">
                <a:solidFill>
                  <a:schemeClr val="accent6"/>
                </a:solidFill>
              </a:rPr>
              <a:t>voorbeelden</a:t>
            </a:r>
            <a:r>
              <a:rPr lang="nl-NL" sz="3200" dirty="0" smtClean="0"/>
              <a:t>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nl-NL" sz="2800" dirty="0" smtClean="0"/>
              <a:t>Ik woon </a:t>
            </a:r>
            <a:r>
              <a:rPr lang="nl-NL" sz="2800" b="1" dirty="0" smtClean="0"/>
              <a:t>in</a:t>
            </a:r>
            <a:r>
              <a:rPr lang="nl-NL" sz="2800" dirty="0" smtClean="0"/>
              <a:t> Parijs.			</a:t>
            </a:r>
            <a:r>
              <a:rPr lang="nl-NL" sz="2800" i="1" dirty="0" err="1" smtClean="0"/>
              <a:t>J’habite</a:t>
            </a:r>
            <a:r>
              <a:rPr lang="nl-NL" sz="2800" i="1" dirty="0" smtClean="0"/>
              <a:t> </a:t>
            </a:r>
            <a:r>
              <a:rPr lang="nl-NL" sz="2800" b="1" i="1" dirty="0" smtClean="0">
                <a:solidFill>
                  <a:srgbClr val="FF0000"/>
                </a:solidFill>
              </a:rPr>
              <a:t>à</a:t>
            </a:r>
            <a:r>
              <a:rPr lang="nl-NL" sz="2800" i="1" dirty="0" smtClean="0"/>
              <a:t> Paris.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nl-NL" sz="2800" dirty="0" smtClean="0"/>
              <a:t>Ik kom </a:t>
            </a:r>
            <a:r>
              <a:rPr lang="nl-NL" sz="2800" b="1" dirty="0" smtClean="0"/>
              <a:t>uit</a:t>
            </a:r>
            <a:r>
              <a:rPr lang="nl-NL" sz="2800" dirty="0" smtClean="0"/>
              <a:t> Parijs.			</a:t>
            </a:r>
            <a:r>
              <a:rPr lang="nl-NL" sz="2800" i="1" dirty="0" smtClean="0"/>
              <a:t>Je suis </a:t>
            </a:r>
            <a:r>
              <a:rPr lang="nl-NL" sz="2800" b="1" i="1" dirty="0" smtClean="0">
                <a:solidFill>
                  <a:srgbClr val="FF0000"/>
                </a:solidFill>
              </a:rPr>
              <a:t>de</a:t>
            </a:r>
            <a:r>
              <a:rPr lang="nl-NL" sz="2800" i="1" dirty="0" smtClean="0"/>
              <a:t> Paris.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nl-NL" sz="2800" dirty="0" smtClean="0"/>
              <a:t>De leraar </a:t>
            </a:r>
            <a:r>
              <a:rPr lang="nl-NL" sz="2800" b="1" dirty="0" smtClean="0"/>
              <a:t>van</a:t>
            </a:r>
            <a:r>
              <a:rPr lang="nl-NL" sz="2800" dirty="0" smtClean="0"/>
              <a:t> Jan.			</a:t>
            </a:r>
            <a:r>
              <a:rPr lang="nl-NL" sz="2800" i="1" dirty="0" err="1" smtClean="0"/>
              <a:t>Le</a:t>
            </a:r>
            <a:r>
              <a:rPr lang="nl-NL" sz="2800" i="1" dirty="0" smtClean="0"/>
              <a:t> prof </a:t>
            </a:r>
            <a:r>
              <a:rPr lang="nl-NL" sz="2800" b="1" i="1" dirty="0" smtClean="0">
                <a:solidFill>
                  <a:srgbClr val="FF0000"/>
                </a:solidFill>
              </a:rPr>
              <a:t>de</a:t>
            </a:r>
            <a:r>
              <a:rPr lang="nl-NL" sz="2800" i="1" dirty="0" smtClean="0"/>
              <a:t> Jean.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nl-NL" sz="2800" dirty="0" smtClean="0"/>
              <a:t>Een brief </a:t>
            </a:r>
            <a:r>
              <a:rPr lang="nl-NL" sz="2800" b="1" dirty="0" smtClean="0"/>
              <a:t>aan</a:t>
            </a:r>
            <a:r>
              <a:rPr lang="nl-NL" sz="2800" dirty="0" smtClean="0"/>
              <a:t> meneer Stam	</a:t>
            </a:r>
            <a:r>
              <a:rPr lang="nl-NL" sz="2800" i="1" dirty="0" err="1" smtClean="0"/>
              <a:t>Une</a:t>
            </a:r>
            <a:r>
              <a:rPr lang="nl-NL" sz="2800" i="1" dirty="0" smtClean="0"/>
              <a:t> </a:t>
            </a:r>
            <a:r>
              <a:rPr lang="nl-NL" sz="2800" i="1" dirty="0" err="1" smtClean="0"/>
              <a:t>lettre</a:t>
            </a:r>
            <a:r>
              <a:rPr lang="nl-NL" sz="2800" i="1" dirty="0" smtClean="0"/>
              <a:t> </a:t>
            </a:r>
            <a:r>
              <a:rPr lang="nl-NL" sz="2800" b="1" i="1" dirty="0" smtClean="0">
                <a:solidFill>
                  <a:srgbClr val="FF0000"/>
                </a:solidFill>
              </a:rPr>
              <a:t>à</a:t>
            </a:r>
            <a:r>
              <a:rPr lang="nl-NL" sz="2800" i="1" dirty="0" smtClean="0"/>
              <a:t>  						monsieur Stam. </a:t>
            </a:r>
            <a:endParaRPr lang="nl-NL" sz="28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strike="noStrike" kern="1200" cap="none" spc="0" normalizeH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strike="noStrike" kern="1200" cap="none" spc="0" normalizeH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65</Words>
  <Application>Microsoft Office PowerPoint</Application>
  <PresentationFormat>Diavoorstelling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Office-thema</vt:lpstr>
      <vt:lpstr>Dia 1</vt:lpstr>
      <vt:lpstr>Dia 2</vt:lpstr>
      <vt:lpstr>Dia 3</vt:lpstr>
      <vt:lpstr>Dia 4</vt:lpstr>
      <vt:lpstr>Dia 5</vt:lpstr>
      <vt:lpstr>Dia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Marieke</dc:creator>
  <cp:lastModifiedBy>Marieke</cp:lastModifiedBy>
  <cp:revision>2</cp:revision>
  <dcterms:created xsi:type="dcterms:W3CDTF">2013-02-17T14:33:03Z</dcterms:created>
  <dcterms:modified xsi:type="dcterms:W3CDTF">2013-02-17T14:45:51Z</dcterms:modified>
</cp:coreProperties>
</file>